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306" r:id="rId3"/>
    <p:sldId id="305" r:id="rId4"/>
    <p:sldId id="283" r:id="rId5"/>
    <p:sldId id="257" r:id="rId6"/>
    <p:sldId id="314" r:id="rId7"/>
    <p:sldId id="265" r:id="rId8"/>
    <p:sldId id="281" r:id="rId9"/>
    <p:sldId id="315" r:id="rId10"/>
    <p:sldId id="317" r:id="rId11"/>
    <p:sldId id="303" r:id="rId12"/>
    <p:sldId id="316" r:id="rId13"/>
    <p:sldId id="275" r:id="rId14"/>
    <p:sldId id="277" r:id="rId15"/>
    <p:sldId id="278" r:id="rId16"/>
    <p:sldId id="279" r:id="rId17"/>
    <p:sldId id="280" r:id="rId18"/>
    <p:sldId id="308" r:id="rId19"/>
    <p:sldId id="309" r:id="rId20"/>
    <p:sldId id="302" r:id="rId21"/>
    <p:sldId id="318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7D"/>
    <a:srgbClr val="CC7500"/>
    <a:srgbClr val="121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5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D314-5A35-489E-AFA2-D927B41040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15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BFF2-6F0E-45E6-9E24-B7CF41710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17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BBF2-AEEC-483D-9146-A6D7186465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3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9CF4-9A48-42D0-B504-B8EDF7E22B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25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BAF5-EA81-408C-B1BD-09ECF4DCF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83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C185-EC7F-437C-8F43-1B03515FF3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974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BED5-18B4-4536-A876-B210C1540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67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B188-FFB4-45AF-A3A5-F4CAC889F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47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B5D9-5D0F-4728-B288-4E859BFA9A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21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C098-B22C-44FB-929D-1C6BABB0F4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72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B11A-28CE-4628-B062-F78F1B02E4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22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0C273E-B025-4897-AFEE-073F28D6DC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2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85344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475" y="1267437"/>
            <a:ext cx="5981227" cy="429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040809_mtn_kozelskshtu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71488"/>
            <a:ext cx="3656012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792538" y="471488"/>
            <a:ext cx="535146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b="1">
                <a:latin typeface="Gabriola" panose="04040605051002020D02" pitchFamily="82" charset="0"/>
              </a:rPr>
              <a:t>Батый повелел, чтоб свой гнев показать</a:t>
            </a:r>
            <a:br>
              <a:rPr lang="ru-RU" altLang="ru-RU" b="1">
                <a:latin typeface="Gabriola" panose="04040605051002020D02" pitchFamily="82" charset="0"/>
              </a:rPr>
            </a:br>
            <a:r>
              <a:rPr lang="ru-RU" altLang="ru-RU" b="1">
                <a:latin typeface="Gabriola" panose="04040605051002020D02" pitchFamily="82" charset="0"/>
              </a:rPr>
              <a:t>И страх по Руси всем навеять,</a:t>
            </a:r>
            <a:br>
              <a:rPr lang="ru-RU" altLang="ru-RU" b="1">
                <a:latin typeface="Gabriola" panose="04040605051002020D02" pitchFamily="82" charset="0"/>
              </a:rPr>
            </a:br>
            <a:r>
              <a:rPr lang="ru-RU" altLang="ru-RU" b="1">
                <a:latin typeface="Gabriola" panose="04040605051002020D02" pitchFamily="82" charset="0"/>
              </a:rPr>
              <a:t>Разрушить Козельск и с землею сровнять,</a:t>
            </a:r>
            <a:br>
              <a:rPr lang="ru-RU" altLang="ru-RU" b="1">
                <a:latin typeface="Gabriola" panose="04040605051002020D02" pitchFamily="82" charset="0"/>
              </a:rPr>
            </a:br>
            <a:r>
              <a:rPr lang="ru-RU" altLang="ru-RU" b="1">
                <a:latin typeface="Gabriola" panose="04040605051002020D02" pitchFamily="82" charset="0"/>
              </a:rPr>
              <a:t>То место, где был он, сохой запахать</a:t>
            </a:r>
            <a:br>
              <a:rPr lang="ru-RU" altLang="ru-RU" b="1">
                <a:latin typeface="Gabriola" panose="04040605051002020D02" pitchFamily="82" charset="0"/>
              </a:rPr>
            </a:br>
            <a:r>
              <a:rPr lang="ru-RU" altLang="ru-RU" b="1">
                <a:latin typeface="Gabriola" panose="04040605051002020D02" pitchFamily="82" charset="0"/>
              </a:rPr>
              <a:t>И сорной травою засеять.</a:t>
            </a:r>
            <a:br>
              <a:rPr lang="ru-RU" altLang="ru-RU" b="1">
                <a:latin typeface="Gabriola" panose="04040605051002020D02" pitchFamily="82" charset="0"/>
              </a:rPr>
            </a:br>
            <a:r>
              <a:rPr lang="ru-RU" altLang="ru-RU" b="1">
                <a:latin typeface="Gabriola" panose="04040605051002020D02" pitchFamily="82" charset="0"/>
              </a:rPr>
              <a:t>Исполнили волю владыки рабы,</a:t>
            </a:r>
            <a:br>
              <a:rPr lang="ru-RU" altLang="ru-RU" b="1">
                <a:latin typeface="Gabriola" panose="04040605051002020D02" pitchFamily="82" charset="0"/>
              </a:rPr>
            </a:br>
            <a:r>
              <a:rPr lang="ru-RU" altLang="ru-RU" b="1">
                <a:latin typeface="Gabriola" panose="04040605051002020D02" pitchFamily="82" charset="0"/>
              </a:rPr>
              <a:t>С землей бедный город сровняли,</a:t>
            </a:r>
            <a:br>
              <a:rPr lang="ru-RU" altLang="ru-RU" b="1">
                <a:latin typeface="Gabriola" panose="04040605051002020D02" pitchFamily="82" charset="0"/>
              </a:rPr>
            </a:br>
            <a:r>
              <a:rPr lang="ru-RU" altLang="ru-RU" b="1">
                <a:latin typeface="Gabriola" panose="04040605051002020D02" pitchFamily="82" charset="0"/>
              </a:rPr>
              <a:t>И городом злым за упорство борьбы</a:t>
            </a:r>
            <a:br>
              <a:rPr lang="ru-RU" altLang="ru-RU" b="1">
                <a:latin typeface="Gabriola" panose="04040605051002020D02" pitchFamily="82" charset="0"/>
              </a:rPr>
            </a:br>
            <a:r>
              <a:rPr lang="ru-RU" altLang="ru-RU" b="1">
                <a:latin typeface="Gabriola" panose="04040605051002020D02" pitchFamily="82" charset="0"/>
              </a:rPr>
              <a:t>Козельск с той поры называли.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b="1">
              <a:latin typeface="Gabriola" panose="04040605051002020D02" pitchFamily="82" charset="0"/>
            </a:endParaRP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242888" y="6069435"/>
            <a:ext cx="947956" cy="7885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3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4968" y="484302"/>
            <a:ext cx="6594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Причины поражения Руси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: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5577" y="1692858"/>
            <a:ext cx="76344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в русских землях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Сплоченность русских князей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Монгольскому хану помогали западные государства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Распри между русскими князьями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Военное мастерство монгольской армии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русских князей войти в состав Монгольской империи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65254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134" cy="473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41681" y="4950543"/>
            <a:ext cx="4831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ahoma" panose="020B0604030504040204" pitchFamily="34" charset="0"/>
              </a:rPr>
              <a:t>Павел Рыженко «Битва на Калке»</a:t>
            </a:r>
            <a:endParaRPr lang="ru-RU" altLang="ru-RU" sz="20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93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Васнецов Виктор Михайлович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" y="0"/>
            <a:ext cx="9093259" cy="5455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479958" y="5455640"/>
            <a:ext cx="656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ahoma" panose="020B0604030504040204" pitchFamily="34" charset="0"/>
              </a:rPr>
              <a:t>Васнецов Виктор Михайлович « Единоборство»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52600" y="6096000"/>
            <a:ext cx="539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ahoma" panose="020B0604030504040204" pitchFamily="34" charset="0"/>
              </a:rPr>
              <a:t> Сергей Васильевич Иванов «Баскаки»</a:t>
            </a:r>
          </a:p>
        </p:txBody>
      </p:sp>
      <p:pic>
        <p:nvPicPr>
          <p:cNvPr id="29699" name="Picture 5" descr="Баскаки  Сергей Васильевич Иванов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3" y="0"/>
            <a:ext cx="8543488" cy="5835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Монголо-татарское иг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0" y="394283"/>
            <a:ext cx="8758901" cy="45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1370202" y="5252906"/>
            <a:ext cx="671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err="1">
                <a:latin typeface="Tahoma" panose="020B0604030504040204" pitchFamily="34" charset="0"/>
              </a:rPr>
              <a:t>Дешалыт</a:t>
            </a:r>
            <a:r>
              <a:rPr lang="ru-RU" altLang="ru-RU" sz="2000" b="1" dirty="0">
                <a:latin typeface="Tahoma" panose="020B0604030504040204" pitchFamily="34" charset="0"/>
              </a:rPr>
              <a:t> Е. Оборона Рязани. Фрагмент диорамы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Штурм Владимира Монголо-татарам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7" y="0"/>
            <a:ext cx="792480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352800" y="6172200"/>
            <a:ext cx="273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ahoma" panose="020B0604030504040204" pitchFamily="34" charset="0"/>
              </a:rPr>
              <a:t>Штурм Владимира.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сапрыкин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6" y="0"/>
            <a:ext cx="8561664" cy="6077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209800" y="6248400"/>
            <a:ext cx="4589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ahoma" panose="020B0604030504040204" pitchFamily="34" charset="0"/>
              </a:rPr>
              <a:t>Сапрыкин В. «Схватка за знамя»</a:t>
            </a:r>
          </a:p>
        </p:txBody>
      </p:sp>
      <p:sp>
        <p:nvSpPr>
          <p:cNvPr id="3277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" y="83410"/>
            <a:ext cx="7415869" cy="496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0047" y="4817190"/>
            <a:ext cx="7160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/>
              <a:t>Битва на реке Калке. Картина </a:t>
            </a:r>
            <a:r>
              <a:rPr lang="ru-RU" sz="3600" b="1" i="1" dirty="0" err="1"/>
              <a:t>П.Рыженко</a:t>
            </a:r>
            <a:r>
              <a:rPr lang="ru-RU" sz="3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5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1" y="92278"/>
            <a:ext cx="5155521" cy="656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52843" y="896668"/>
            <a:ext cx="23898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«</a:t>
            </a:r>
            <a:r>
              <a:rPr lang="ru-RU" sz="2800" b="1" i="1" dirty="0" err="1" smtClean="0"/>
              <a:t>Евпатий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Коловрат</a:t>
            </a:r>
            <a:r>
              <a:rPr lang="ru-RU" sz="2800" b="1" i="1" dirty="0"/>
              <a:t>-последний </a:t>
            </a:r>
            <a:r>
              <a:rPr lang="ru-RU" sz="2800" b="1" i="1" dirty="0" smtClean="0"/>
              <a:t>бой»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01842" y="3084944"/>
            <a:ext cx="3202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Болтышев</a:t>
            </a:r>
            <a:r>
              <a:rPr lang="ru-RU" sz="2800" b="1" i="1" dirty="0"/>
              <a:t> Виктор </a:t>
            </a:r>
            <a:r>
              <a:rPr lang="ru-RU" sz="2800" b="1" i="1" dirty="0" err="1"/>
              <a:t>Алескандрович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53082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351" y="482720"/>
            <a:ext cx="7061373" cy="545885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4800" b="1" dirty="0">
                <a:latin typeface="Gabriola" panose="04040605051002020D02" pitchFamily="82" charset="0"/>
              </a:rPr>
              <a:t>Тема урока: </a:t>
            </a:r>
          </a:p>
          <a:p>
            <a:pPr marL="0" indent="0" algn="ctr" eaLnBrk="1" hangingPunct="1">
              <a:buNone/>
            </a:pPr>
            <a:r>
              <a:rPr lang="ru-RU" altLang="ru-RU" sz="6000" b="1" u="sng" dirty="0">
                <a:solidFill>
                  <a:srgbClr val="0070C0"/>
                </a:solidFill>
                <a:latin typeface="Gabriola" panose="04040605051002020D02" pitchFamily="82" charset="0"/>
                <a:hlinkClick r:id="rId2" action="ppaction://hlinksldjump"/>
              </a:rPr>
              <a:t>Нашествие с Востока</a:t>
            </a:r>
            <a:endParaRPr lang="ru-RU" altLang="ru-RU" sz="6000" b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державы Чингисхана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Сражения Руси с монголами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Русь была повержена?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5084" y="234892"/>
            <a:ext cx="20888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/>
              <a:t>Дата: </a:t>
            </a:r>
            <a:r>
              <a:rPr lang="ru-RU" sz="2000" b="1" i="1" dirty="0" err="1" smtClean="0"/>
              <a:t>дд</a:t>
            </a:r>
            <a:r>
              <a:rPr lang="ru-RU" sz="2000" b="1" i="1" dirty="0" smtClean="0"/>
              <a:t>/мм/гг.</a:t>
            </a:r>
            <a:endParaRPr lang="ru-RU" sz="2000" b="1" i="1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82" y="-436228"/>
            <a:ext cx="2235069" cy="2880244"/>
          </a:xfrm>
          <a:prstGeom prst="rect">
            <a:avLst/>
          </a:prstGeom>
        </p:spPr>
      </p:pic>
      <p:pic>
        <p:nvPicPr>
          <p:cNvPr id="6" name="Picture 5" descr="141464705485a29a789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67" y="4456748"/>
            <a:ext cx="1712229" cy="2297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11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03" y="1656063"/>
            <a:ext cx="2119181" cy="317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6" y="2491119"/>
            <a:ext cx="2386493" cy="35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921" y="1531185"/>
            <a:ext cx="2263349" cy="342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44903" y="485936"/>
            <a:ext cx="732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Мурманский областной драматический театр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«Белое облако Чингисхана»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4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3524" y="981076"/>
            <a:ext cx="7153275" cy="5145088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битва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р.Калке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взятие Рязани, взятие Москвы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Взятие Владимира, битва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р.Сить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оборона Торжка,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Козельска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Киева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285750" y="5819775"/>
            <a:ext cx="942975" cy="79057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5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273" y="1591811"/>
            <a:ext cx="6287549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почему монголы победили русские княжества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68448" y="5511567"/>
            <a:ext cx="889233" cy="78017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23633158624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5486400" y="16764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TextBox 6"/>
          <p:cNvSpPr txBox="1">
            <a:spLocks noChangeArrowheads="1"/>
          </p:cNvSpPr>
          <p:nvPr/>
        </p:nvSpPr>
        <p:spPr bwMode="auto">
          <a:xfrm rot="-2856941">
            <a:off x="5527676" y="2192337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Tahoma" panose="020B0604030504040204" pitchFamily="34" charset="0"/>
              </a:rPr>
              <a:t>1211г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715000" y="3048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xtBox 9"/>
          <p:cNvSpPr txBox="1">
            <a:spLocks noChangeArrowheads="1"/>
          </p:cNvSpPr>
          <p:nvPr/>
        </p:nvSpPr>
        <p:spPr bwMode="auto">
          <a:xfrm rot="1525648">
            <a:off x="6042025" y="3198813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</a:rPr>
              <a:t>1215г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62600" y="29718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3"/>
          <p:cNvSpPr txBox="1">
            <a:spLocks noChangeArrowheads="1"/>
          </p:cNvSpPr>
          <p:nvPr/>
        </p:nvSpPr>
        <p:spPr bwMode="auto">
          <a:xfrm rot="2699714">
            <a:off x="6538913" y="3908425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Tahoma" panose="020B0604030504040204" pitchFamily="34" charset="0"/>
              </a:rPr>
              <a:t>1212г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486400" y="2971800"/>
            <a:ext cx="1905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Box 16"/>
          <p:cNvSpPr txBox="1">
            <a:spLocks noChangeArrowheads="1"/>
          </p:cNvSpPr>
          <p:nvPr/>
        </p:nvSpPr>
        <p:spPr bwMode="auto">
          <a:xfrm rot="882403">
            <a:off x="6808788" y="26066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Tahoma" panose="020B0604030504040204" pitchFamily="34" charset="0"/>
              </a:rPr>
              <a:t>1218г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3352800" y="2971800"/>
            <a:ext cx="2209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3200400" y="2971800"/>
            <a:ext cx="2362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876800" y="35052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2743200" y="2438400"/>
            <a:ext cx="2819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3886200" y="1981200"/>
            <a:ext cx="1676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6" name="TextBox 27"/>
          <p:cNvSpPr txBox="1">
            <a:spLocks noChangeArrowheads="1"/>
          </p:cNvSpPr>
          <p:nvPr/>
        </p:nvSpPr>
        <p:spPr bwMode="auto">
          <a:xfrm rot="-1371775">
            <a:off x="3352800" y="34290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Tahoma" panose="020B0604030504040204" pitchFamily="34" charset="0"/>
              </a:rPr>
              <a:t>1219г</a:t>
            </a:r>
          </a:p>
        </p:txBody>
      </p:sp>
      <p:pic>
        <p:nvPicPr>
          <p:cNvPr id="17" name="Picture 4" descr="lm_mon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3" y="-6350"/>
            <a:ext cx="7696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111699" y="1395549"/>
            <a:ext cx="1768100" cy="15000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8224" y="733337"/>
            <a:ext cx="6248400" cy="350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4000" dirty="0" smtClean="0">
                <a:latin typeface="Gabriola" panose="04040605051002020D02" pitchFamily="82" charset="0"/>
              </a:rPr>
              <a:t> </a:t>
            </a:r>
            <a:r>
              <a:rPr lang="ru-RU" altLang="ru-RU" sz="4000" dirty="0" smtClean="0">
                <a:solidFill>
                  <a:schemeClr val="accent1"/>
                </a:solidFill>
                <a:latin typeface="Gabriola" panose="04040605051002020D02" pitchFamily="82" charset="0"/>
                <a:hlinkClick r:id="rId2" action="ppaction://hlinksldjump"/>
              </a:rPr>
              <a:t>НАШЕСТВИЕ</a:t>
            </a:r>
            <a:r>
              <a:rPr lang="ru-RU" altLang="ru-RU" sz="4000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 </a:t>
            </a:r>
            <a:r>
              <a:rPr lang="ru-RU" altLang="ru-RU" sz="4000" dirty="0" smtClean="0">
                <a:latin typeface="Gabriola" panose="04040605051002020D02" pitchFamily="82" charset="0"/>
              </a:rPr>
              <a:t>– насильственное вторжение неприятеля в страну</a:t>
            </a:r>
            <a:endParaRPr lang="ru-RU" altLang="ru-RU" sz="4800" b="1" dirty="0" smtClean="0">
              <a:latin typeface="Gabriola" panose="04040605051002020D02" pitchFamily="82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6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1237-1242 гг. </a:t>
            </a:r>
            <a:r>
              <a:rPr lang="ru-RU" altLang="ru-RU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– нашествие монголов на Русь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6" y="0"/>
            <a:ext cx="7357145" cy="6865001"/>
          </a:xfrm>
        </p:spPr>
      </p:pic>
      <p:sp>
        <p:nvSpPr>
          <p:cNvPr id="19" name="Выгнутая влево стрелка 18"/>
          <p:cNvSpPr/>
          <p:nvPr/>
        </p:nvSpPr>
        <p:spPr>
          <a:xfrm rot="6026326" flipH="1">
            <a:off x="6537784" y="1811760"/>
            <a:ext cx="378374" cy="2847825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1596" y="4643026"/>
            <a:ext cx="146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1223, битва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р.Калке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4-конечная звезда 21">
            <a:hlinkClick r:id="rId3" action="ppaction://hlinksldjump"/>
          </p:cNvPr>
          <p:cNvSpPr/>
          <p:nvPr/>
        </p:nvSpPr>
        <p:spPr>
          <a:xfrm rot="2986299">
            <a:off x="4932728" y="5203984"/>
            <a:ext cx="327170" cy="260059"/>
          </a:xfrm>
          <a:prstGeom prst="star4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гнутая влево стрелка 22"/>
          <p:cNvSpPr/>
          <p:nvPr/>
        </p:nvSpPr>
        <p:spPr>
          <a:xfrm rot="8328336">
            <a:off x="5250268" y="2369352"/>
            <a:ext cx="101978" cy="500405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7247" y="3502017"/>
            <a:ext cx="156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1237, Рязань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6159" y="3170890"/>
            <a:ext cx="142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1238  Коломна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 rot="7890170">
            <a:off x="4901495" y="2122605"/>
            <a:ext cx="86308" cy="410530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1172" y="1148518"/>
            <a:ext cx="198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1238 г. –Москва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rot="5030420" flipV="1">
            <a:off x="5023131" y="1769227"/>
            <a:ext cx="164932" cy="702824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2323" y="2248387"/>
            <a:ext cx="198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1238 г. –Владимир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 rot="19767229" flipH="1" flipV="1">
            <a:off x="5178037" y="1064603"/>
            <a:ext cx="375726" cy="1115980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67830" y="114360"/>
            <a:ext cx="178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1238 г. – битва на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р.Сить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Скругленная соединительная линия 40"/>
          <p:cNvCxnSpPr/>
          <p:nvPr/>
        </p:nvCxnSpPr>
        <p:spPr>
          <a:xfrm rot="5400000">
            <a:off x="1596669" y="1051385"/>
            <a:ext cx="11256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лилиния 46"/>
          <p:cNvSpPr/>
          <p:nvPr/>
        </p:nvSpPr>
        <p:spPr>
          <a:xfrm>
            <a:off x="4173675" y="1275127"/>
            <a:ext cx="733885" cy="627102"/>
          </a:xfrm>
          <a:custGeom>
            <a:avLst/>
            <a:gdLst>
              <a:gd name="connsiteX0" fmla="*/ 733885 w 733885"/>
              <a:gd name="connsiteY0" fmla="*/ 0 h 627102"/>
              <a:gd name="connsiteX1" fmla="*/ 306046 w 733885"/>
              <a:gd name="connsiteY1" fmla="*/ 604007 h 627102"/>
              <a:gd name="connsiteX2" fmla="*/ 20820 w 733885"/>
              <a:gd name="connsiteY2" fmla="*/ 503339 h 627102"/>
              <a:gd name="connsiteX3" fmla="*/ 20820 w 733885"/>
              <a:gd name="connsiteY3" fmla="*/ 520117 h 627102"/>
              <a:gd name="connsiteX4" fmla="*/ 12431 w 733885"/>
              <a:gd name="connsiteY4" fmla="*/ 494950 h 62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85" h="627102">
                <a:moveTo>
                  <a:pt x="733885" y="0"/>
                </a:moveTo>
                <a:cubicBezTo>
                  <a:pt x="579387" y="260058"/>
                  <a:pt x="424890" y="520117"/>
                  <a:pt x="306046" y="604007"/>
                </a:cubicBezTo>
                <a:cubicBezTo>
                  <a:pt x="187202" y="687897"/>
                  <a:pt x="68358" y="517321"/>
                  <a:pt x="20820" y="503339"/>
                </a:cubicBezTo>
                <a:cubicBezTo>
                  <a:pt x="-26718" y="489357"/>
                  <a:pt x="22218" y="521515"/>
                  <a:pt x="20820" y="520117"/>
                </a:cubicBezTo>
                <a:cubicBezTo>
                  <a:pt x="19422" y="518719"/>
                  <a:pt x="15926" y="506834"/>
                  <a:pt x="12431" y="49495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080639" y="1503839"/>
            <a:ext cx="198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1238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Торжок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4113091" y="1744910"/>
            <a:ext cx="407100" cy="1290568"/>
          </a:xfrm>
          <a:custGeom>
            <a:avLst/>
            <a:gdLst>
              <a:gd name="connsiteX0" fmla="*/ 106571 w 407100"/>
              <a:gd name="connsiteY0" fmla="*/ 0 h 1290568"/>
              <a:gd name="connsiteX1" fmla="*/ 14292 w 407100"/>
              <a:gd name="connsiteY1" fmla="*/ 704675 h 1290568"/>
              <a:gd name="connsiteX2" fmla="*/ 375019 w 407100"/>
              <a:gd name="connsiteY2" fmla="*/ 1241571 h 1290568"/>
              <a:gd name="connsiteX3" fmla="*/ 366630 w 407100"/>
              <a:gd name="connsiteY3" fmla="*/ 1233182 h 129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100" h="1290568">
                <a:moveTo>
                  <a:pt x="106571" y="0"/>
                </a:moveTo>
                <a:cubicBezTo>
                  <a:pt x="38061" y="248873"/>
                  <a:pt x="-30449" y="497747"/>
                  <a:pt x="14292" y="704675"/>
                </a:cubicBezTo>
                <a:cubicBezTo>
                  <a:pt x="59033" y="911603"/>
                  <a:pt x="316296" y="1153487"/>
                  <a:pt x="375019" y="1241571"/>
                </a:cubicBezTo>
                <a:cubicBezTo>
                  <a:pt x="433742" y="1329655"/>
                  <a:pt x="400186" y="1281418"/>
                  <a:pt x="366630" y="123318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034946" y="2248387"/>
            <a:ext cx="160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1238 г. Козельск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4546833" y="3087149"/>
            <a:ext cx="1958942" cy="1540261"/>
          </a:xfrm>
          <a:custGeom>
            <a:avLst/>
            <a:gdLst>
              <a:gd name="connsiteX0" fmla="*/ 0 w 1958942"/>
              <a:gd name="connsiteY0" fmla="*/ 0 h 1540261"/>
              <a:gd name="connsiteX1" fmla="*/ 696286 w 1958942"/>
              <a:gd name="connsiteY1" fmla="*/ 906011 h 1540261"/>
              <a:gd name="connsiteX2" fmla="*/ 1845578 w 1958942"/>
              <a:gd name="connsiteY2" fmla="*/ 1476462 h 1540261"/>
              <a:gd name="connsiteX3" fmla="*/ 1853967 w 1958942"/>
              <a:gd name="connsiteY3" fmla="*/ 1501629 h 154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942" h="1540261">
                <a:moveTo>
                  <a:pt x="0" y="0"/>
                </a:moveTo>
                <a:cubicBezTo>
                  <a:pt x="194345" y="329967"/>
                  <a:pt x="388690" y="659934"/>
                  <a:pt x="696286" y="906011"/>
                </a:cubicBezTo>
                <a:cubicBezTo>
                  <a:pt x="1003882" y="1152088"/>
                  <a:pt x="1652631" y="1377192"/>
                  <a:pt x="1845578" y="1476462"/>
                </a:cubicBezTo>
                <a:cubicBezTo>
                  <a:pt x="2038525" y="1575732"/>
                  <a:pt x="1946246" y="1538680"/>
                  <a:pt x="1853967" y="150162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Выгнутая влево стрелка 51"/>
          <p:cNvSpPr/>
          <p:nvPr/>
        </p:nvSpPr>
        <p:spPr>
          <a:xfrm rot="5759244">
            <a:off x="4543311" y="2650234"/>
            <a:ext cx="328297" cy="3143315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8986" y="4864406"/>
            <a:ext cx="1657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1240,  Киев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Выгнутая влево стрелка 53"/>
          <p:cNvSpPr/>
          <p:nvPr/>
        </p:nvSpPr>
        <p:spPr>
          <a:xfrm rot="5654769" flipH="1">
            <a:off x="1972352" y="3164238"/>
            <a:ext cx="284376" cy="2259758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7810" y="3679654"/>
            <a:ext cx="204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Галич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право 55">
            <a:hlinkClick r:id="rId4" action="ppaction://hlinksldjump"/>
          </p:cNvPr>
          <p:cNvSpPr/>
          <p:nvPr/>
        </p:nvSpPr>
        <p:spPr>
          <a:xfrm>
            <a:off x="8330268" y="4756558"/>
            <a:ext cx="645952" cy="59561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>
            <a:hlinkClick r:id="rId5" action="ppaction://hlinksldjump"/>
          </p:cNvPr>
          <p:cNvSpPr/>
          <p:nvPr/>
        </p:nvSpPr>
        <p:spPr>
          <a:xfrm>
            <a:off x="8363824" y="5283679"/>
            <a:ext cx="645952" cy="59561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>
            <a:hlinkClick r:id="rId6" action="ppaction://hlinksldjump"/>
          </p:cNvPr>
          <p:cNvSpPr/>
          <p:nvPr/>
        </p:nvSpPr>
        <p:spPr>
          <a:xfrm>
            <a:off x="8363824" y="5879297"/>
            <a:ext cx="645952" cy="59561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ая выноска 58">
            <a:hlinkClick r:id="rId7" action="ppaction://hlinksldjump"/>
          </p:cNvPr>
          <p:cNvSpPr/>
          <p:nvPr/>
        </p:nvSpPr>
        <p:spPr>
          <a:xfrm>
            <a:off x="8353425" y="2856461"/>
            <a:ext cx="666750" cy="576039"/>
          </a:xfrm>
          <a:prstGeom prst="wedge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>
            <a:hlinkClick r:id="rId3" action="ppaction://hlinksldjump"/>
          </p:cNvPr>
          <p:cNvSpPr/>
          <p:nvPr/>
        </p:nvSpPr>
        <p:spPr>
          <a:xfrm>
            <a:off x="8353425" y="4116918"/>
            <a:ext cx="645952" cy="59561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6" grpId="0" animBg="1"/>
      <p:bldP spid="28" grpId="0" animBg="1"/>
      <p:bldP spid="30" grpId="0" animBg="1"/>
      <p:bldP spid="47" grpId="0" animBg="1"/>
      <p:bldP spid="49" grpId="0" animBg="1"/>
      <p:bldP spid="51" grpId="0" animBg="1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7596" y="1222206"/>
            <a:ext cx="8153400" cy="2362200"/>
          </a:xfrm>
        </p:spPr>
        <p:txBody>
          <a:bodyPr/>
          <a:lstStyle/>
          <a:p>
            <a:pPr eaLnBrk="1" hangingPunct="1"/>
            <a:endParaRPr lang="ru-RU" altLang="ru-RU" sz="4800" b="1" dirty="0" smtClean="0"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35" y="687897"/>
            <a:ext cx="7612080" cy="5150841"/>
          </a:xfrm>
          <a:prstGeom prst="rect">
            <a:avLst/>
          </a:prstGeom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109057" y="5783056"/>
            <a:ext cx="947956" cy="7885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19198" y="4876800"/>
            <a:ext cx="67769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/>
              <a:t>Оборона Рязани </a:t>
            </a:r>
            <a:endParaRPr lang="ru-RU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/>
              <a:t>(</a:t>
            </a:r>
            <a:r>
              <a:rPr lang="ru-RU" b="1" dirty="0" err="1"/>
              <a:t>Диарама</a:t>
            </a:r>
            <a:r>
              <a:rPr lang="ru-RU" b="1" dirty="0"/>
              <a:t> </a:t>
            </a:r>
            <a:r>
              <a:rPr lang="ru-RU" b="1" dirty="0" smtClean="0"/>
              <a:t>художника </a:t>
            </a:r>
            <a:r>
              <a:rPr lang="ru-RU" b="1" dirty="0" err="1" smtClean="0"/>
              <a:t>Е.И.Дешалыта</a:t>
            </a:r>
            <a:r>
              <a:rPr lang="ru-RU" b="1" dirty="0"/>
              <a:t>)</a:t>
            </a:r>
            <a:endParaRPr lang="ru-RU" altLang="ru-RU" b="1" dirty="0">
              <a:latin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69" y="381000"/>
            <a:ext cx="8555843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Евпатий Коловр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36" y="-134224"/>
            <a:ext cx="2159872" cy="2457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109057" y="5783056"/>
            <a:ext cx="947956" cy="7885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Штурм Владимира Монголо-татарам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352800" y="6172200"/>
            <a:ext cx="273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ahoma" panose="020B0604030504040204" pitchFamily="34" charset="0"/>
              </a:rPr>
              <a:t>Штурм Владимира.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09057" y="5850168"/>
            <a:ext cx="947956" cy="7885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9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255</Words>
  <Application>Microsoft Office PowerPoint</Application>
  <PresentationFormat>Экран (4:3)</PresentationFormat>
  <Paragraphs>57</Paragraphs>
  <Slides>21</Slides>
  <Notes>0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Gabriola</vt:lpstr>
      <vt:lpstr>Impact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Анастасия Хапчук</cp:lastModifiedBy>
  <cp:revision>78</cp:revision>
  <cp:lastPrinted>1601-01-01T00:00:00Z</cp:lastPrinted>
  <dcterms:created xsi:type="dcterms:W3CDTF">1601-01-01T00:00:00Z</dcterms:created>
  <dcterms:modified xsi:type="dcterms:W3CDTF">2015-05-21T16:19:11Z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